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73"/>
  </p:notesMasterIdLst>
  <p:sldIdLst>
    <p:sldId id="294" r:id="rId3"/>
    <p:sldId id="637" r:id="rId4"/>
    <p:sldId id="798" r:id="rId5"/>
    <p:sldId id="295" r:id="rId6"/>
    <p:sldId id="743" r:id="rId7"/>
    <p:sldId id="742" r:id="rId8"/>
    <p:sldId id="745" r:id="rId9"/>
    <p:sldId id="769" r:id="rId10"/>
    <p:sldId id="750" r:id="rId11"/>
    <p:sldId id="770" r:id="rId12"/>
    <p:sldId id="754" r:id="rId13"/>
    <p:sldId id="747" r:id="rId14"/>
    <p:sldId id="751" r:id="rId15"/>
    <p:sldId id="445" r:id="rId16"/>
    <p:sldId id="716" r:id="rId17"/>
    <p:sldId id="723" r:id="rId18"/>
    <p:sldId id="739" r:id="rId19"/>
    <p:sldId id="724" r:id="rId20"/>
    <p:sldId id="738" r:id="rId21"/>
    <p:sldId id="721" r:id="rId22"/>
    <p:sldId id="777" r:id="rId23"/>
    <p:sldId id="771" r:id="rId24"/>
    <p:sldId id="678" r:id="rId25"/>
    <p:sldId id="776" r:id="rId26"/>
    <p:sldId id="722" r:id="rId27"/>
    <p:sldId id="758" r:id="rId28"/>
    <p:sldId id="778" r:id="rId29"/>
    <p:sldId id="725" r:id="rId30"/>
    <p:sldId id="762" r:id="rId31"/>
    <p:sldId id="779" r:id="rId32"/>
    <p:sldId id="774" r:id="rId33"/>
    <p:sldId id="780" r:id="rId34"/>
    <p:sldId id="717" r:id="rId35"/>
    <p:sldId id="726" r:id="rId36"/>
    <p:sldId id="740" r:id="rId37"/>
    <p:sldId id="782" r:id="rId38"/>
    <p:sldId id="781" r:id="rId39"/>
    <p:sldId id="621" r:id="rId40"/>
    <p:sldId id="692" r:id="rId41"/>
    <p:sldId id="629" r:id="rId42"/>
    <p:sldId id="632" r:id="rId43"/>
    <p:sldId id="698" r:id="rId44"/>
    <p:sldId id="694" r:id="rId45"/>
    <p:sldId id="783" r:id="rId46"/>
    <p:sldId id="784" r:id="rId47"/>
    <p:sldId id="786" r:id="rId48"/>
    <p:sldId id="718" r:id="rId49"/>
    <p:sldId id="728" r:id="rId50"/>
    <p:sldId id="730" r:id="rId51"/>
    <p:sldId id="792" r:id="rId52"/>
    <p:sldId id="793" r:id="rId53"/>
    <p:sldId id="729" r:id="rId54"/>
    <p:sldId id="796" r:id="rId55"/>
    <p:sldId id="702" r:id="rId56"/>
    <p:sldId id="703" r:id="rId57"/>
    <p:sldId id="704" r:id="rId58"/>
    <p:sldId id="763" r:id="rId59"/>
    <p:sldId id="765" r:id="rId60"/>
    <p:sldId id="794" r:id="rId61"/>
    <p:sldId id="719" r:id="rId62"/>
    <p:sldId id="766" r:id="rId63"/>
    <p:sldId id="734" r:id="rId64"/>
    <p:sldId id="732" r:id="rId65"/>
    <p:sldId id="720" r:id="rId66"/>
    <p:sldId id="797" r:id="rId67"/>
    <p:sldId id="799" r:id="rId68"/>
    <p:sldId id="768" r:id="rId69"/>
    <p:sldId id="785" r:id="rId70"/>
    <p:sldId id="735" r:id="rId71"/>
    <p:sldId id="767" r:id="rId7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000FF"/>
    <a:srgbClr val="FFD400"/>
    <a:srgbClr val="00BAE8"/>
    <a:srgbClr val="F15A22"/>
    <a:srgbClr val="FAFAFC"/>
    <a:srgbClr val="0432FF"/>
    <a:srgbClr val="9437FF"/>
    <a:srgbClr val="44C4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11" autoAdjust="0"/>
    <p:restoredTop sz="82664" autoAdjust="0"/>
  </p:normalViewPr>
  <p:slideViewPr>
    <p:cSldViewPr snapToGrid="0">
      <p:cViewPr>
        <p:scale>
          <a:sx n="83" d="100"/>
          <a:sy n="83" d="100"/>
        </p:scale>
        <p:origin x="1488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notesMaster" Target="notesMasters/notesMaster1.xml"/><Relationship Id="rId74" Type="http://schemas.openxmlformats.org/officeDocument/2006/relationships/commentAuthors" Target="commentAuthors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r>
              <a:rPr lang="ja-JP" altLang="en-US" sz="2000" b="0" i="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年間売上</a:t>
            </a:r>
            <a:r>
              <a:rPr lang="ja-JP" altLang="en-US" sz="2000" b="0" i="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収益（単位：</a:t>
            </a:r>
            <a:r>
              <a:rPr lang="en-US" altLang="ja-JP" sz="2000" b="0" i="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10</a:t>
            </a:r>
            <a:r>
              <a:rPr lang="ja-JP" altLang="en-US" sz="2000" b="0" i="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億円）</a:t>
            </a:r>
            <a:endParaRPr lang="ja-JP" altLang="en-US" sz="2000" b="0" i="0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defRPr>
          </a:pPr>
          <a:endParaRPr lang="ja-JP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年間売上収益</c:v>
                </c:pt>
              </c:strCache>
            </c:strRef>
          </c:tx>
          <c:spPr>
            <a:solidFill>
              <a:srgbClr val="0AC200"/>
            </a:solidFill>
            <a:ln>
              <a:solidFill>
                <a:srgbClr val="0AC2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Hiragino Kaku Gothic ProN W6" charset="-128"/>
                    <a:ea typeface="Hiragino Kaku Gothic ProN W6" charset="-128"/>
                    <a:cs typeface="Hiragino Kaku Gothic ProN W6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2014.0</c:v>
                </c:pt>
                <c:pt idx="1">
                  <c:v>2015.0</c:v>
                </c:pt>
                <c:pt idx="2">
                  <c:v>2016.0</c:v>
                </c:pt>
                <c:pt idx="3">
                  <c:v>2017.0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86.4</c:v>
                </c:pt>
                <c:pt idx="1">
                  <c:v>120.4</c:v>
                </c:pt>
                <c:pt idx="2">
                  <c:v>140.7</c:v>
                </c:pt>
                <c:pt idx="3">
                  <c:v>167.1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64051040"/>
        <c:axId val="-463812800"/>
      </c:barChart>
      <c:catAx>
        <c:axId val="-964051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-463812800"/>
        <c:crosses val="autoZero"/>
        <c:auto val="1"/>
        <c:lblAlgn val="ctr"/>
        <c:lblOffset val="100"/>
        <c:noMultiLvlLbl val="0"/>
      </c:catAx>
      <c:valAx>
        <c:axId val="-463812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-964051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25:19.250" idx="7">
    <p:pos x="2705" y="1592"/>
    <p:text>背景画像を後で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8:20:27.967" idx="10">
    <p:pos x="3935" y="781"/>
    <p:text>間に合えば、横道さんの対談記事にリンクしたい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5B94CA6B-66A5-3E42-80C5-A0EDAC709666}" type="presOf" srcId="{AFF09982-0F4D-494B-9D40-D6D1C78FB0B9}" destId="{83A3451A-BDB5-4348-9291-3A6EC4EE6032}" srcOrd="0" destOrd="0" presId="urn:microsoft.com/office/officeart/2005/8/layout/pyramid4"/>
    <dgm:cxn modelId="{1415DA06-7510-D847-9ECE-A41B9AAB0AA6}" type="presOf" srcId="{12ED873F-BD82-184D-9B78-F7F01B2FFE68}" destId="{C1E1C947-7703-4942-ACC9-93F1DA20FE1D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BBF81376-FE8B-FA40-81F9-8B000C5DCB67}" type="presOf" srcId="{3E8F932C-1FB5-6E4F-88F8-66046DDD68F1}" destId="{8419FEE2-1286-6148-8E6E-F32B2FD0B231}" srcOrd="0" destOrd="0" presId="urn:microsoft.com/office/officeart/2005/8/layout/pyramid4"/>
    <dgm:cxn modelId="{8F02F3B1-2F14-E442-8F1D-EDA2CE334763}" type="presOf" srcId="{9C2410A1-7241-4041-A590-68D05C86558B}" destId="{2C60184F-FD89-AE4A-BA84-0D63045333DE}" srcOrd="0" destOrd="0" presId="urn:microsoft.com/office/officeart/2005/8/layout/pyramid4"/>
    <dgm:cxn modelId="{646929B9-51B2-4740-83A2-B7D5F4D95D0F}" type="presOf" srcId="{A9871D5A-5660-0D43-8A13-9E9419838753}" destId="{6334819E-9DAA-DB40-A726-C6BCBE31BBFD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4F1B37E1-32C6-DB4F-8E7D-DBD8B89E200F}" type="presParOf" srcId="{2C60184F-FD89-AE4A-BA84-0D63045333DE}" destId="{C1E1C947-7703-4942-ACC9-93F1DA20FE1D}" srcOrd="0" destOrd="0" presId="urn:microsoft.com/office/officeart/2005/8/layout/pyramid4"/>
    <dgm:cxn modelId="{C9E7DA4D-27B0-244E-8BB1-6D4F7B7BD477}" type="presParOf" srcId="{2C60184F-FD89-AE4A-BA84-0D63045333DE}" destId="{8419FEE2-1286-6148-8E6E-F32B2FD0B231}" srcOrd="1" destOrd="0" presId="urn:microsoft.com/office/officeart/2005/8/layout/pyramid4"/>
    <dgm:cxn modelId="{BA07E518-8DCD-D442-98B5-1025A0981315}" type="presParOf" srcId="{2C60184F-FD89-AE4A-BA84-0D63045333DE}" destId="{83A3451A-BDB5-4348-9291-3A6EC4EE6032}" srcOrd="2" destOrd="0" presId="urn:microsoft.com/office/officeart/2005/8/layout/pyramid4"/>
    <dgm:cxn modelId="{2EC74745-5B89-534C-9A45-0847EFCDA595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2018/4/5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DevOpsDays Tokyo 2018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https://www.devopsdaystokyo.org/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90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723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962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111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873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不毛な空中戦やマサカリの投げ合いを避け、動いているもの（＝価値）を軸に会話することができるようになります。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71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331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80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799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組織・文化ではなく、技術的観点からの心理的安全性の仕組化です。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両方が必要だと考えます。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必要な機能のテスト：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mtClean="0"/>
              <a:t>・手動テスト</a:t>
            </a:r>
            <a:endParaRPr kumimoji="1" lang="en-US" altLang="ja-JP" dirty="0" smtClean="0"/>
          </a:p>
          <a:p>
            <a:r>
              <a:rPr kumimoji="1" lang="ja-JP" altLang="en-US" smtClean="0"/>
              <a:t>　・</a:t>
            </a:r>
            <a:r>
              <a:rPr kumimoji="1" lang="en-US" altLang="ja-JP" dirty="0" smtClean="0"/>
              <a:t>QA</a:t>
            </a:r>
          </a:p>
          <a:p>
            <a:r>
              <a:rPr kumimoji="1" lang="ja-JP" altLang="en-US" smtClean="0"/>
              <a:t>　・開発者</a:t>
            </a:r>
            <a:endParaRPr kumimoji="1" lang="en-US" altLang="ja-JP" dirty="0" smtClean="0"/>
          </a:p>
          <a:p>
            <a:r>
              <a:rPr kumimoji="1" lang="ja-JP" altLang="en-US" smtClean="0"/>
              <a:t>・自動テスト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808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976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もちろん前述の負荷テストのための環境構築などは、効果はあるが難易度は（技術・組織両面で）高い。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3208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648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6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172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18837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6843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85345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34330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これはまさに、「アジャイルテスティング」への移行を意味します。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49087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0022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01040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2811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424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プロダクト数や子会社数なども調べてみたのですが、もはや多すぎてまとめられませんでした。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771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2018年4月5日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2018年4月5日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company/mission" TargetMode="External"/><Relationship Id="rId4" Type="http://schemas.openxmlformats.org/officeDocument/2006/relationships/hyperlink" Target="https://linecorp.com/en/company/mission" TargetMode="Externa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linecorp.com/ja/company/missio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github.com/jenkins-x" TargetMode="External"/><Relationship Id="rId6" Type="http://schemas.openxmlformats.org/officeDocument/2006/relationships/image" Target="../media/image9.tiff"/><Relationship Id="rId7" Type="http://schemas.openxmlformats.org/officeDocument/2006/relationships/hyperlink" Target="https://www.slideshare.net/linecorp/an-agile-way-as-an-set-at-line/linecorp/an-agile-way-as-an-set-at-line" TargetMode="External"/><Relationship Id="rId8" Type="http://schemas.openxmlformats.org/officeDocument/2006/relationships/hyperlink" Target="https://github.com/kubernetes/kubernetes" TargetMode="External"/><Relationship Id="rId9" Type="http://schemas.openxmlformats.org/officeDocument/2006/relationships/image" Target="../media/image10.png"/><Relationship Id="rId10" Type="http://schemas.openxmlformats.org/officeDocument/2006/relationships/comments" Target="../comments/comment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iso/ja/principles.html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4" Type="http://schemas.openxmlformats.org/officeDocument/2006/relationships/image" Target="../media/image18.tiff"/><Relationship Id="rId5" Type="http://schemas.openxmlformats.org/officeDocument/2006/relationships/hyperlink" Target="https://github.com/kubernetes/kubernetes" TargetMode="External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NUL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omium.org/spdy/spdy-whitepaper" TargetMode="External"/><Relationship Id="rId4" Type="http://schemas.openxmlformats.org/officeDocument/2006/relationships/hyperlink" Target="http://www.atmarkit.co.jp/ait/articles/1404/23/news034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ir/library/" TargetMode="External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smtClean="0"/>
              <a:t>にお</a:t>
            </a:r>
            <a:r>
              <a:rPr lang="ja-JP" altLang="en-US" sz="5400" b="1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2018年4月5日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課題認識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b="1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大企業病に陥る恐れ</a:t>
            </a:r>
            <a:endParaRPr lang="en-US" altLang="ja-JP" sz="6000" b="1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内製減少・協力会社依存による会社の空洞化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3415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内製を軸とした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「強い会社」に進化し</a:t>
            </a: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4000" b="1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大企業病を</a:t>
            </a: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回避する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社員の「生産性」を高め強化する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発見的課題解決の社員・組織とする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ビジネス指向のエンジニア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1281009009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D400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警告！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キラキラした話は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ありません！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泥臭い</a:t>
            </a: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話メインで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お送りします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8872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smtClean="0"/>
              <a:t>アジェンダ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6748819" y="2349000"/>
            <a:ext cx="2340000" cy="2160000"/>
          </a:xfrm>
          <a:prstGeom prst="wedgeRectCallout">
            <a:avLst>
              <a:gd name="adj1" fmla="val -75622"/>
              <a:gd name="adj2" fmla="val -638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良いですね。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試してみましょう。</a:t>
            </a:r>
            <a:endParaRPr lang="en-US" altLang="ja-JP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気がついたことが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見つかったら、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都度調整して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いきましょう！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5000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10675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</a:p>
        </p:txBody>
      </p:sp>
      <p:sp>
        <p:nvSpPr>
          <p:cNvPr id="9" name="四角形吹き出し 8"/>
          <p:cNvSpPr/>
          <p:nvPr/>
        </p:nvSpPr>
        <p:spPr>
          <a:xfrm>
            <a:off x="46494" y="2889000"/>
            <a:ext cx="2340000" cy="1080000"/>
          </a:xfrm>
          <a:prstGeom prst="wedgeRectCallout">
            <a:avLst>
              <a:gd name="adj1" fmla="val 72464"/>
              <a:gd name="adj2" fmla="val -23093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やりたい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のですが</a:t>
            </a:r>
            <a:r>
              <a:rPr lang="en-US" altLang="ja-JP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アジャイルなマインドセットがそもそもある！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00" y="1689100"/>
            <a:ext cx="3906000" cy="3598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会社のミッションに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4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" y="1685094"/>
            <a:ext cx="7239834" cy="398368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952082" y="5160935"/>
            <a:ext cx="7239835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明文化されています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28650" y="3892299"/>
            <a:ext cx="7886700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835150" lvl="1" indent="-719138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ja-JP" altLang="en-US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テスト環境が複雑化し、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保守・拡張が難しい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</a:t>
            </a:r>
            <a:r>
              <a:rPr lang="ja-JP" altLang="en-US" sz="280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の複雑な環境に即した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の仕組みが必要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自動テストの質・量の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妥当性が分からない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混乱を収拾するため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のプロセスが欲しい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いま試しているもの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これまでの会話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2400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71600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噛み合わない！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1689100"/>
            <a:ext cx="4600800" cy="360012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6748819" y="3575501"/>
            <a:ext cx="2340000" cy="1080000"/>
          </a:xfrm>
          <a:prstGeom prst="wedgeRectCallout">
            <a:avLst>
              <a:gd name="adj1" fmla="val -60389"/>
              <a:gd name="adj2" fmla="val -60919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結局</a:t>
            </a:r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お客様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</a:t>
            </a:r>
            <a:endParaRPr kumimoji="1"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どの程度の損害を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与えたの？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46494" y="3575501"/>
            <a:ext cx="2340000" cy="1080000"/>
          </a:xfrm>
          <a:prstGeom prst="wedgeRectCallout">
            <a:avLst>
              <a:gd name="adj1" fmla="val 64516"/>
              <a:gd name="adj2" fmla="val -3887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クラスの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メソッドで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if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文を間違えて</a:t>
            </a:r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6012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共通の語彙・価値観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スループットの向上に加え、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障害検知速度の向上と</a:t>
            </a:r>
            <a:r>
              <a:rPr lang="en-US" altLang="ja-JP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の短縮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も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考慮に入れる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障害報告は、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お客様への影響度の観点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整理する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の施策・活動は全て、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売上・利益の向上の観点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から実施している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共通の語彙・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障害報告の内容の変化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以前はプログラムとエラーログの説明だけ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↓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影響のあった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お客様とその数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お客様および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被害総額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障害検知速度向上および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短縮の観点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からの対応策の提示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95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動いているもの」が「正しい」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使用できる環境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3741"/>
            <a:ext cx="8229600" cy="41301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16013" lvl="1" indent="-396875"/>
            <a:r>
              <a:rPr lang="en-US" altLang="ja-JP" sz="4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lang="ja-JP" altLang="en-US" sz="4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つ</a:t>
            </a:r>
            <a:r>
              <a:rPr lang="ja-JP" altLang="en-US" sz="4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のカテゴリ</a:t>
            </a:r>
            <a:endParaRPr lang="en-US" altLang="ja-JP" sz="4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endParaRPr lang="en-US" altLang="ja-JP" sz="4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en-US" altLang="ja-JP" sz="4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9</a:t>
            </a:r>
            <a:r>
              <a:rPr lang="ja-JP" altLang="en-US" sz="4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つ</a:t>
            </a:r>
            <a:r>
              <a:rPr lang="ja-JP" altLang="en-US" sz="4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のプラクティス</a:t>
            </a:r>
            <a:endParaRPr lang="en-US" altLang="ja-JP" sz="4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endParaRPr lang="en-US" altLang="ja-JP" sz="4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4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具体的な</a:t>
            </a:r>
            <a:r>
              <a:rPr lang="ja-JP" altLang="en-US" sz="4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事例・ツール</a:t>
            </a:r>
            <a:endParaRPr lang="en-US" altLang="ja-JP" sz="4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構成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914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（例）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Ayavue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572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エラー発見時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" y="1689238"/>
            <a:ext cx="8687561" cy="4682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4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失敗しながら学び課題解決していくことを、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会社の組織文化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として認めている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合わせ、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認識のズレや行動の無駄を削ぐ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058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「作り込む」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テスト環境の複雑化</a:t>
            </a:r>
            <a:endParaRPr lang="en-US" altLang="ja-JP" sz="40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負荷テストの環境を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簡単に用意できない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必要な機能のテストを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迅速に行えない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ことがある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開発者が失敗に対して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及び腰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になり、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結果仕事や障害が増えつつある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24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壊しても良い仕組み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壊すこと前提の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VM/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コンテナ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壊しても容易に復旧できる仕組み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適切な自動テスト（後述）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162" y="5137127"/>
            <a:ext cx="1584000" cy="1439603"/>
          </a:xfrm>
          <a:prstGeom prst="rect">
            <a:avLst/>
          </a:prstGeom>
        </p:spPr>
      </p:pic>
      <p:pic>
        <p:nvPicPr>
          <p:cNvPr id="7" name="図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56" y="5137127"/>
            <a:ext cx="1483200" cy="14391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0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動かしても壊れないように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9099"/>
            <a:ext cx="3718800" cy="3240004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51" y="1689099"/>
            <a:ext cx="3884399" cy="3238618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4927717"/>
            <a:ext cx="3718800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関係者に一度に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algn="ctr"/>
            <a:r>
              <a:rPr kumimoji="1"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アプローチできると吉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0951" y="4927717"/>
            <a:ext cx="3884399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常に難しいアプローチで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ある必要はない！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本番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で本番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メインターゲットは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社内の開発者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083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関係者と新たなニーズの発見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新たな接点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を作ることができた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プロダクトマネージャー・開発者・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抱えている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課題を共有できた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今後のリリース予定に応じた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課題解決の優先度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を決めることができた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7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プロダクト開発以外にも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技術は活用できる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失敗から学べる組織文化だけではなく、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仕組みも併せて作る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＆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エラーの手段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として活用する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シンプルでも多くの人にアプローチできる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ソリューションにもっと目を向けよう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多くの課題は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言語化されずに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埋もれている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シグナル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以下は課題ではなく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不安のサイン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テスト自動化などを推進したい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メンバーに変わってほしい（が変わらない）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モダンな開発ツールを使いたい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etc.</a:t>
            </a:r>
            <a:endParaRPr lang="ja-JP" altLang="en-US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1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各人の不安と向き合い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不安を言葉で表現する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（例）テスト自動化を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推進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本番障害が増加しているが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6038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検知・対応が後手に回っている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まず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本番障害の検知速度を高める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その後に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UT/IT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を整備しバグを減らす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8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継続的インパクトで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改善への関心を喚起し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実践者・協力者を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増やす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110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45769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テストスクリプトを書き、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プロダクトの学習を開始</a:t>
                      </a:r>
                      <a:endParaRPr kumimoji="1" lang="ja-JP" altLang="en-US" sz="2400" b="0" i="0" dirty="0">
                        <a:solidFill>
                          <a:srgbClr val="0AC200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を開発者へ共有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52135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と開発者とをつなぎ、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開発者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からの</a:t>
                      </a: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テストに関する相談が急増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課題発見と言語化をリードする人の不在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不安を抱えたまま一歩を踏み出せない人たち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役割に固執して、組織を跨がない態度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これは最高のチャンス！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・開発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にビジネスの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血を通わせる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05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インパクトを与えられる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求める人材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9655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判断基準としての「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60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業務多忙を理由に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改善に消極的な人が増えている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000" dirty="0" smtClean="0">
                <a:solidFill>
                  <a:srgbClr val="44C404"/>
                </a:solidFill>
              </a:rPr>
              <a:t>DevOps</a:t>
            </a:r>
            <a:r>
              <a:rPr lang="ja-JP" altLang="en-US" sz="4000" dirty="0" smtClean="0">
                <a:solidFill>
                  <a:srgbClr val="44C404"/>
                </a:solidFill>
              </a:rPr>
              <a:t>・</a:t>
            </a:r>
            <a:r>
              <a:rPr lang="en-US" altLang="ja-JP" sz="4000" dirty="0" smtClean="0">
                <a:solidFill>
                  <a:srgbClr val="44C404"/>
                </a:solidFill>
              </a:rPr>
              <a:t>CI/CD</a:t>
            </a:r>
            <a:r>
              <a:rPr lang="ja-JP" altLang="en-US" sz="4000" dirty="0" smtClean="0">
                <a:solidFill>
                  <a:srgbClr val="44C404"/>
                </a:solidFill>
              </a:rPr>
              <a:t>・</a:t>
            </a:r>
            <a:endParaRPr lang="en-US" altLang="ja-JP" sz="4000" dirty="0">
              <a:solidFill>
                <a:srgbClr val="44C404"/>
              </a:solidFill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</a:rPr>
              <a:t>テスト自動化で業務を効率化し</a:t>
            </a:r>
            <a:endParaRPr lang="en-US" altLang="ja-JP" sz="4000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</a:rPr>
              <a:t>考える余裕を生み出す</a:t>
            </a:r>
            <a:endParaRPr lang="en-US" altLang="ja-JP" sz="4000" dirty="0">
              <a:solidFill>
                <a:srgbClr val="44C404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108305"/>
            <a:ext cx="1080000" cy="75629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の未来を創る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xx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を造る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内製を軸とした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「強い会社</a:t>
            </a: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」への進化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方向性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94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/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10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内と外の両方にインパクトを与える！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対内的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な組織改善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対外的な責任あるプロダクト提供者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8841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社員は「コスト」で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は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なく「バリュー」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コスト重視で外注し続けると会社が劣化する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売上・利益の観点から、内製を重視する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然るべき対価をエンジニアらに支払う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コストではなくバリューで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226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の積極導入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自力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実装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等）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男坂？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186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ja-JP" altLang="en-US" sz="2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「平成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29</a:t>
            </a:r>
            <a:r>
              <a:rPr lang="ja-JP" altLang="en-US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年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12</a:t>
            </a:r>
            <a:r>
              <a:rPr lang="ja-JP" altLang="en-US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月期 通期決算説明会 プレゼンテーション</a:t>
            </a:r>
            <a:r>
              <a:rPr lang="ja-JP" altLang="en-US" sz="2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資料」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2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をもとに筆者が作成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成長例：売上の推移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graphicFrame>
        <p:nvGraphicFramePr>
          <p:cNvPr id="7" name="グラフ 6"/>
          <p:cNvGraphicFramePr/>
          <p:nvPr>
            <p:extLst>
              <p:ext uri="{D42A27DB-BD31-4B8C-83A1-F6EECF244321}">
                <p14:modId xmlns:p14="http://schemas.microsoft.com/office/powerpoint/2010/main" val="425696269"/>
              </p:ext>
            </p:extLst>
          </p:nvPr>
        </p:nvGraphicFramePr>
        <p:xfrm>
          <a:off x="628650" y="1114099"/>
          <a:ext cx="7886700" cy="407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3159</TotalTime>
  <Words>1956</Words>
  <Application>Microsoft Macintosh PowerPoint</Application>
  <PresentationFormat>画面に合わせる (4:3)</PresentationFormat>
  <Paragraphs>568</Paragraphs>
  <Slides>70</Slides>
  <Notes>67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70</vt:i4>
      </vt:variant>
    </vt:vector>
  </HeadingPairs>
  <TitlesOfParts>
    <vt:vector size="79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心・技・態 -LINEにおける改善の真実-</vt:lpstr>
      <vt:lpstr>テーマ</vt:lpstr>
      <vt:lpstr>構成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成長例：売上の推移</vt:lpstr>
      <vt:lpstr>課題認識</vt:lpstr>
      <vt:lpstr>解決方針</vt:lpstr>
      <vt:lpstr>改善のトライアングル</vt:lpstr>
      <vt:lpstr>警告！</vt:lpstr>
      <vt:lpstr>アジェンダ</vt:lpstr>
      <vt:lpstr>PowerPoint プレゼンテーション</vt:lpstr>
      <vt:lpstr>プラクティス・事例</vt:lpstr>
      <vt:lpstr>1. 失敗を許容する文化</vt:lpstr>
      <vt:lpstr>会社のミッションに</vt:lpstr>
      <vt:lpstr>明文化されています</vt:lpstr>
      <vt:lpstr>組織としての「心理的安全性」</vt:lpstr>
      <vt:lpstr>いまの課題</vt:lpstr>
      <vt:lpstr>いま試しているもの</vt:lpstr>
      <vt:lpstr>2. ビジネスの3つのKPI</vt:lpstr>
      <vt:lpstr>これまでの会話</vt:lpstr>
      <vt:lpstr>共通の語彙・価値観 (1)</vt:lpstr>
      <vt:lpstr>共通の語彙・価値観 (2)</vt:lpstr>
      <vt:lpstr>成果</vt:lpstr>
      <vt:lpstr>3. 成果物で会話する</vt:lpstr>
      <vt:lpstr>論拠</vt:lpstr>
      <vt:lpstr>（例）Ayavue</vt:lpstr>
      <vt:lpstr>エラー発見時</vt:lpstr>
      <vt:lpstr>まとめ</vt:lpstr>
      <vt:lpstr>PowerPoint プレゼンテーション</vt:lpstr>
      <vt:lpstr>プラクティス・事例</vt:lpstr>
      <vt:lpstr>1. 心理的安全性を「作り込む」</vt:lpstr>
      <vt:lpstr>いまの課題</vt:lpstr>
      <vt:lpstr>解決策</vt:lpstr>
      <vt:lpstr>2. テストでシステムを学ぶ</vt:lpstr>
      <vt:lpstr>論拠</vt:lpstr>
      <vt:lpstr>1) プロダクトを動かして知る</vt:lpstr>
      <vt:lpstr>2) 動かすことは簡単</vt:lpstr>
      <vt:lpstr>3) 動かしても壊れないように</vt:lpstr>
      <vt:lpstr>3. シンプルに皆を喜ばせる</vt:lpstr>
      <vt:lpstr>解決策例</vt:lpstr>
      <vt:lpstr>成果</vt:lpstr>
      <vt:lpstr>まとめ</vt:lpstr>
      <vt:lpstr>PowerPoint プレゼンテーション</vt:lpstr>
      <vt:lpstr>プラクティス・事例</vt:lpstr>
      <vt:lpstr>1. 課題発見と言語化</vt:lpstr>
      <vt:lpstr>シグナル</vt:lpstr>
      <vt:lpstr>解決策</vt:lpstr>
      <vt:lpstr>2. インパクトを与える</vt:lpstr>
      <vt:lpstr>PowerPoint プレゼンテーション</vt:lpstr>
      <vt:lpstr>私のSET活動例 (1)</vt:lpstr>
      <vt:lpstr>私のSET活動例 (2)</vt:lpstr>
      <vt:lpstr>3. ソリューションリーダー</vt:lpstr>
      <vt:lpstr>3. ソリューションリーダー</vt:lpstr>
      <vt:lpstr>まとめ</vt:lpstr>
      <vt:lpstr>判断基準としての「3つのKPI」</vt:lpstr>
      <vt:lpstr>PowerPoint プレゼンテーション</vt:lpstr>
      <vt:lpstr>1. 「ゆとり」を作る</vt:lpstr>
      <vt:lpstr>2. QAの未来を創る</vt:lpstr>
      <vt:lpstr>3. xxxを造る</vt:lpstr>
      <vt:lpstr>PowerPoint プレゼンテーション</vt:lpstr>
      <vt:lpstr>方向性</vt:lpstr>
      <vt:lpstr>改善のトライアングル</vt:lpstr>
      <vt:lpstr>ビジネスの3つのKPI</vt:lpstr>
      <vt:lpstr>ポイント</vt:lpstr>
      <vt:lpstr>コストではなくバリューで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5357</cp:revision>
  <dcterms:created xsi:type="dcterms:W3CDTF">2016-11-21T06:16:44Z</dcterms:created>
  <dcterms:modified xsi:type="dcterms:W3CDTF">2018-04-05T09:26:57Z</dcterms:modified>
</cp:coreProperties>
</file>